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379" r:id="rId3"/>
    <p:sldId id="380" r:id="rId4"/>
    <p:sldId id="366" r:id="rId5"/>
    <p:sldId id="378" r:id="rId6"/>
    <p:sldId id="372" r:id="rId7"/>
  </p:sldIdLst>
  <p:sldSz cx="12190413" cy="6859588"/>
  <p:notesSz cx="6761163" cy="9942513"/>
  <p:defaultTextStyle>
    <a:defPPr>
      <a:defRPr lang="ru-RU"/>
    </a:defPPr>
    <a:lvl1pPr algn="l" defTabSz="12176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08013" indent="-150813" algn="l" defTabSz="12176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217613" indent="-303213" algn="l" defTabSz="12176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827213" indent="-455613" algn="l" defTabSz="12176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436813" indent="-608013" algn="l" defTabSz="12176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2D050"/>
    <a:srgbClr val="E46C0A"/>
    <a:srgbClr val="C0504D"/>
    <a:srgbClr val="1F497D"/>
    <a:srgbClr val="9BBB59"/>
    <a:srgbClr val="5177A6"/>
    <a:srgbClr val="285891"/>
    <a:srgbClr val="0DC323"/>
    <a:srgbClr val="C105C5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60" autoAdjust="0"/>
    <p:restoredTop sz="94711" autoAdjust="0"/>
  </p:normalViewPr>
  <p:slideViewPr>
    <p:cSldViewPr>
      <p:cViewPr varScale="1">
        <p:scale>
          <a:sx n="80" d="100"/>
          <a:sy n="80" d="100"/>
        </p:scale>
        <p:origin x="120" y="600"/>
      </p:cViewPr>
      <p:guideLst>
        <p:guide orient="horz" pos="2161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190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 /><Relationship Id="rId13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heme" Target="theme/theme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viewProps" Target="viewProps.xml" /><Relationship Id="rId5" Type="http://schemas.openxmlformats.org/officeDocument/2006/relationships/slide" Target="slides/slide4.xml" /><Relationship Id="rId10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commentAuthors" Target="commentAuthors.xml" 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4.xml" /><Relationship Id="rId2" Type="http://schemas.openxmlformats.org/officeDocument/2006/relationships/slide" Target="slides/slide3.xml" /><Relationship Id="rId1" Type="http://schemas.openxmlformats.org/officeDocument/2006/relationships/slide" Target="slides/slide2.xml" /><Relationship Id="rId5" Type="http://schemas.openxmlformats.org/officeDocument/2006/relationships/slide" Target="slides/slide6.xml" /><Relationship Id="rId4" Type="http://schemas.openxmlformats.org/officeDocument/2006/relationships/slide" Target="slides/slide5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9837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9761" y="0"/>
            <a:ext cx="2929837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E6598ECC-2881-4A46-B3AB-115CAB2A42BF}" type="datetimeFigureOut">
              <a:rPr lang="ru-RU"/>
              <a:pPr>
                <a:defRPr/>
              </a:pPr>
              <a:t>21.09.2023</a:t>
            </a:fld>
            <a:endParaRPr lang="ru-RU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9850" y="746125"/>
            <a:ext cx="6621463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6117" y="4722694"/>
            <a:ext cx="5408930" cy="4474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3662"/>
            <a:ext cx="2929837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9761" y="9443662"/>
            <a:ext cx="2929837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678A4A3-3DFE-45EC-9725-897BA071CF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048777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78A4A3-3DFE-45EC-9725-897BA071CF61}" type="slidenum">
              <a:rPr lang="ru-RU" altLang="ru-RU" smtClean="0"/>
              <a:pPr/>
              <a:t>1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47962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4B0AAA-931C-427A-8BF2-8B789A76BC6F}" type="slidenum">
              <a:rPr lang="ru-RU" altLang="ru-RU" smtClean="0"/>
              <a:pPr>
                <a:defRPr/>
              </a:pPr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807388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4B0AAA-931C-427A-8BF2-8B789A76BC6F}" type="slidenum">
              <a:rPr lang="ru-RU" altLang="ru-RU" smtClean="0"/>
              <a:pPr>
                <a:defRPr/>
              </a:pPr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98653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4B0AAA-931C-427A-8BF2-8B789A76BC6F}" type="slidenum">
              <a:rPr lang="ru-RU" altLang="ru-RU" smtClean="0"/>
              <a:pPr>
                <a:defRPr/>
              </a:pPr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796730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4B0AAA-931C-427A-8BF2-8B789A76BC6F}" type="slidenum">
              <a:rPr lang="ru-RU" altLang="ru-RU" smtClean="0"/>
              <a:pPr>
                <a:defRPr/>
              </a:pPr>
              <a:t>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11132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4B0AAA-931C-427A-8BF2-8B789A76BC6F}" type="slidenum">
              <a:rPr lang="ru-RU" altLang="ru-RU" smtClean="0"/>
              <a:pPr>
                <a:defRPr/>
              </a:pPr>
              <a:t>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81563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1" y="2130919"/>
            <a:ext cx="10361851" cy="1470366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2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09E44-B545-48F9-B4A0-6C835821682D}" type="datetimeFigureOut">
              <a:rPr lang="ru-RU"/>
              <a:pPr>
                <a:defRPr/>
              </a:pPr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E30441-B941-426A-AE24-F5C6F02E0A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78943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8525C-EBAC-44B2-A4E8-F1AB8E0BB8BB}" type="datetimeFigureOut">
              <a:rPr lang="ru-RU"/>
              <a:pPr>
                <a:defRPr/>
              </a:pPr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6C804C-2383-43C4-9654-B4CB0CF9B95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963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8049" y="274702"/>
            <a:ext cx="2742843" cy="58528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21" y="274702"/>
            <a:ext cx="8025355" cy="58528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BAD05-8CA2-484D-98C4-B1F6701E00B7}" type="datetimeFigureOut">
              <a:rPr lang="ru-RU"/>
              <a:pPr>
                <a:defRPr/>
              </a:pPr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B6002F-0B91-45EC-BCF2-CBF3E88FDA2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34523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C3AE3-DB60-41DD-BA94-AC93AE7EA371}" type="datetimeFigureOut">
              <a:rPr lang="ru-RU"/>
              <a:pPr>
                <a:defRPr/>
              </a:pPr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2780D0-2866-4193-8532-03576D24CF1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10703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59" y="4407922"/>
            <a:ext cx="10361851" cy="1362390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59" y="2907386"/>
            <a:ext cx="10361851" cy="1500534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A9A604-C665-4A35-A4C4-BF918C224515}" type="datetimeFigureOut">
              <a:rPr lang="ru-RU"/>
              <a:pPr>
                <a:defRPr/>
              </a:pPr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971049-AC99-46FB-97AA-70A80B92E71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7431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521" y="1600572"/>
            <a:ext cx="5384099" cy="452701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6793" y="1600572"/>
            <a:ext cx="5384099" cy="452701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C44E8-7008-40C1-8F5C-52CE89109376}" type="datetimeFigureOut">
              <a:rPr lang="ru-RU"/>
              <a:pPr>
                <a:defRPr/>
              </a:pPr>
              <a:t>21.09.2023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B4656E-98B4-480A-83EA-62D1744B637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11799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521" y="2175378"/>
            <a:ext cx="5386216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2" y="1535469"/>
            <a:ext cx="5388332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2562" y="2175378"/>
            <a:ext cx="5388332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F48C-7E66-4E02-873F-B310E84F45B4}" type="datetimeFigureOut">
              <a:rPr lang="ru-RU"/>
              <a:pPr>
                <a:defRPr/>
              </a:pPr>
              <a:t>21.09.2023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1E72A6-003D-4DCB-BC02-CD2F37D4104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6512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45906-3FBC-4A55-ABA8-FEE9F9BD97EC}" type="datetimeFigureOut">
              <a:rPr lang="ru-RU"/>
              <a:pPr>
                <a:defRPr/>
              </a:pPr>
              <a:t>21.09.2023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3BCD0B-E5A5-483B-9529-E2E4C513018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65143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53E3A-3F4E-4D4C-9E29-5FEFDE5B10DE}" type="datetimeFigureOut">
              <a:rPr lang="ru-RU"/>
              <a:pPr>
                <a:defRPr/>
              </a:pPr>
              <a:t>21.09.2023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63A494-F3D7-4E12-ACEE-AAA1F10A536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8427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3" y="273112"/>
            <a:ext cx="4010562" cy="116232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113" y="273114"/>
            <a:ext cx="6814779" cy="5854469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3" y="1435434"/>
            <a:ext cx="4010562" cy="46921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A65F3-34A9-4335-953B-DFFA79477DD1}" type="datetimeFigureOut">
              <a:rPr lang="ru-RU"/>
              <a:pPr>
                <a:defRPr/>
              </a:pPr>
              <a:t>21.09.2023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4118C2-E649-4D4D-B0F1-19FFE9EF3A7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1118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1712"/>
            <a:ext cx="7314248" cy="56687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916"/>
            <a:ext cx="7314248" cy="4115753"/>
          </a:xfrm>
        </p:spPr>
        <p:txBody>
          <a:bodyPr rtlCol="0">
            <a:normAutofit/>
          </a:bodyPr>
          <a:lstStyle>
            <a:lvl1pPr marL="0" indent="0">
              <a:buNone/>
              <a:defRPr sz="4300"/>
            </a:lvl1pPr>
            <a:lvl2pPr marL="609585" indent="0">
              <a:buNone/>
              <a:defRPr sz="37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8581"/>
            <a:ext cx="7314248" cy="8050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A5103-7089-49FA-A876-7BF4F0625EB9}" type="datetimeFigureOut">
              <a:rPr lang="ru-RU"/>
              <a:pPr>
                <a:defRPr/>
              </a:pPr>
              <a:t>21.09.2023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787E13-42BC-415C-97F0-000177DE03E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32243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12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17" tIns="60958" rIns="121917" bIns="609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1213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938"/>
            <a:ext cx="2844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l" defTabSz="1219170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67D5E0F-C4FE-49AD-8ED1-11FF844D07FD}" type="datetimeFigureOut">
              <a:rPr lang="ru-RU"/>
              <a:pPr>
                <a:defRPr/>
              </a:pPr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938"/>
            <a:ext cx="3859213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ctr" defTabSz="1219170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013" y="6357938"/>
            <a:ext cx="2844800" cy="365125"/>
          </a:xfrm>
          <a:prstGeom prst="rect">
            <a:avLst/>
          </a:prstGeom>
        </p:spPr>
        <p:txBody>
          <a:bodyPr vert="horz" wrap="square" lIns="121917" tIns="60958" rIns="121917" bIns="60958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8B75F31-F244-42D6-8A2E-5227CC9DE8E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7613" rtl="0" eaLnBrk="1" fontAlgn="base" hangingPunct="1">
        <a:spcBef>
          <a:spcPct val="0"/>
        </a:spcBef>
        <a:spcAft>
          <a:spcPct val="0"/>
        </a:spcAft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613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2pPr>
      <a:lvl3pPr algn="ctr" defTabSz="1217613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3pPr>
      <a:lvl4pPr algn="ctr" defTabSz="1217613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4pPr>
      <a:lvl5pPr algn="ctr" defTabSz="1217613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5pPr>
      <a:lvl6pPr marL="457200" algn="ctr" defTabSz="1217613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6pPr>
      <a:lvl7pPr marL="914400" algn="ctr" defTabSz="1217613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7pPr>
      <a:lvl8pPr marL="1371600" algn="ctr" defTabSz="1217613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8pPr>
      <a:lvl9pPr marL="1828800" algn="ctr" defTabSz="1217613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9pPr>
    </p:titleStyle>
    <p:bodyStyle>
      <a:lvl1pPr marL="455613" indent="-455613" algn="l" defTabSz="12176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89013" indent="-379413" algn="l" defTabSz="12176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413" indent="-303213" algn="l" defTabSz="12176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013" indent="-303213" algn="l" defTabSz="12176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1613" indent="-303213" algn="l" defTabSz="12176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.png" /><Relationship Id="rId4" Type="http://schemas.openxmlformats.org/officeDocument/2006/relationships/image" Target="../media/image3.pn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.png" /><Relationship Id="rId4" Type="http://schemas.openxmlformats.org/officeDocument/2006/relationships/image" Target="../media/image3.png" 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 /><Relationship Id="rId13" Type="http://schemas.openxmlformats.org/officeDocument/2006/relationships/image" Target="../media/image1.png" /><Relationship Id="rId3" Type="http://schemas.openxmlformats.org/officeDocument/2006/relationships/image" Target="../media/image2.png" /><Relationship Id="rId7" Type="http://schemas.openxmlformats.org/officeDocument/2006/relationships/image" Target="../media/image6.png" /><Relationship Id="rId12" Type="http://schemas.openxmlformats.org/officeDocument/2006/relationships/image" Target="../media/image11.pn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5.jpeg" /><Relationship Id="rId11" Type="http://schemas.openxmlformats.org/officeDocument/2006/relationships/image" Target="../media/image10.png" /><Relationship Id="rId5" Type="http://schemas.openxmlformats.org/officeDocument/2006/relationships/image" Target="../media/image4.png" /><Relationship Id="rId15" Type="http://schemas.openxmlformats.org/officeDocument/2006/relationships/image" Target="../media/image13.emf" /><Relationship Id="rId10" Type="http://schemas.openxmlformats.org/officeDocument/2006/relationships/image" Target="../media/image9.png" /><Relationship Id="rId4" Type="http://schemas.openxmlformats.org/officeDocument/2006/relationships/image" Target="../media/image3.png" /><Relationship Id="rId9" Type="http://schemas.openxmlformats.org/officeDocument/2006/relationships/image" Target="../media/image8.jpeg" /><Relationship Id="rId14" Type="http://schemas.openxmlformats.org/officeDocument/2006/relationships/image" Target="../media/image12.jpeg" 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 /><Relationship Id="rId3" Type="http://schemas.openxmlformats.org/officeDocument/2006/relationships/image" Target="../media/image2.png" /><Relationship Id="rId7" Type="http://schemas.openxmlformats.org/officeDocument/2006/relationships/image" Target="../media/image12.jpeg" /><Relationship Id="rId12" Type="http://schemas.openxmlformats.org/officeDocument/2006/relationships/image" Target="../media/image16.jpe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.png" /><Relationship Id="rId11" Type="http://schemas.openxmlformats.org/officeDocument/2006/relationships/image" Target="../media/image15.jpeg" /><Relationship Id="rId5" Type="http://schemas.openxmlformats.org/officeDocument/2006/relationships/hyperlink" Target="https://disk.yandex.ru/d/nESDdL1PlHxC5Q" TargetMode="External" /><Relationship Id="rId10" Type="http://schemas.openxmlformats.org/officeDocument/2006/relationships/hyperlink" Target="https://vk.com/labbezvlg" TargetMode="External" /><Relationship Id="rId4" Type="http://schemas.openxmlformats.org/officeDocument/2006/relationships/hyperlink" Target="http://kvantorium34.ru/labbez" TargetMode="External" /><Relationship Id="rId9" Type="http://schemas.openxmlformats.org/officeDocument/2006/relationships/image" Target="../media/image6.pn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8.png" /><Relationship Id="rId5" Type="http://schemas.openxmlformats.org/officeDocument/2006/relationships/image" Target="../media/image17.jpeg" /><Relationship Id="rId4" Type="http://schemas.openxmlformats.org/officeDocument/2006/relationships/image" Target="../media/image1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-1" y="2913707"/>
            <a:ext cx="12190413" cy="938361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800" b="1" i="1" dirty="0">
              <a:solidFill>
                <a:srgbClr val="002060"/>
              </a:solidFill>
            </a:endParaRPr>
          </a:p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rgbClr val="002060"/>
                </a:solidFill>
              </a:rPr>
              <a:t> Актуальные вопросы профилактики детского </a:t>
            </a:r>
          </a:p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 err="1">
                <a:solidFill>
                  <a:srgbClr val="002060"/>
                </a:solidFill>
              </a:rPr>
              <a:t>дорожно</a:t>
            </a:r>
            <a:r>
              <a:rPr lang="ru-RU" sz="2800" b="1" i="1" dirty="0">
                <a:solidFill>
                  <a:srgbClr val="002060"/>
                </a:solidFill>
              </a:rPr>
              <a:t> – транспортного травматизма </a:t>
            </a:r>
          </a:p>
        </p:txBody>
      </p:sp>
      <p:sp>
        <p:nvSpPr>
          <p:cNvPr id="4099" name="Заголовок 1"/>
          <p:cNvSpPr txBox="1">
            <a:spLocks/>
          </p:cNvSpPr>
          <p:nvPr/>
        </p:nvSpPr>
        <p:spPr bwMode="auto">
          <a:xfrm>
            <a:off x="1846734" y="1272637"/>
            <a:ext cx="914241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dirty="0">
                <a:solidFill>
                  <a:srgbClr val="002060"/>
                </a:solidFill>
              </a:rPr>
              <a:t>КОМИТЕТ ОБРАЗОВАНИЯ, НАУКИ И МОЛОДЕЖНОЙ ПОЛИТИКИ ВОЛГОГРАДСКОЙ ОБЛАСТИ</a:t>
            </a:r>
            <a:endParaRPr lang="ru-RU" altLang="ru-RU" sz="2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4100" name="Рисунок 5" descr="gerb_volgogradskoy_oblasti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164" y="251432"/>
            <a:ext cx="864394" cy="895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8471470" y="6259072"/>
            <a:ext cx="26701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1800" dirty="0">
                <a:solidFill>
                  <a:srgbClr val="002060"/>
                </a:solidFill>
              </a:rPr>
              <a:t>ВОЛГОГРАД, 2023 г.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95300" y="5653088"/>
            <a:ext cx="5422900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altLang="ru-RU" sz="1800" dirty="0">
                <a:solidFill>
                  <a:srgbClr val="002060"/>
                </a:solidFill>
              </a:rPr>
              <a:t>Лунева </a:t>
            </a:r>
            <a:r>
              <a:rPr lang="ru-RU" altLang="ru-RU" sz="1800" dirty="0" err="1">
                <a:solidFill>
                  <a:srgbClr val="002060"/>
                </a:solidFill>
              </a:rPr>
              <a:t>Яха</a:t>
            </a:r>
            <a:r>
              <a:rPr lang="ru-RU" altLang="ru-RU" sz="1800" dirty="0">
                <a:solidFill>
                  <a:srgbClr val="002060"/>
                </a:solidFill>
              </a:rPr>
              <a:t> </a:t>
            </a:r>
            <a:r>
              <a:rPr lang="ru-RU" altLang="ru-RU" sz="1800" dirty="0" err="1">
                <a:solidFill>
                  <a:srgbClr val="002060"/>
                </a:solidFill>
              </a:rPr>
              <a:t>Хасанбековна</a:t>
            </a:r>
            <a:r>
              <a:rPr lang="ru-RU" altLang="ru-RU" sz="1800" dirty="0">
                <a:solidFill>
                  <a:srgbClr val="002060"/>
                </a:solidFill>
              </a:rPr>
              <a:t>,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>
                <a:solidFill>
                  <a:srgbClr val="002060"/>
                </a:solidFill>
              </a:rPr>
              <a:t>начальник отдела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dirty="0">
                <a:solidFill>
                  <a:srgbClr val="002060"/>
                </a:solidFill>
              </a:rPr>
              <a:t>дополнительного образования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2752754" y="614540"/>
            <a:ext cx="6576228" cy="6408712"/>
          </a:xfrm>
          <a:prstGeom prst="rect">
            <a:avLst/>
          </a:prstGeom>
          <a:blipFill dpi="0" rotWithShape="1">
            <a:blip r:embed="rId3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05BB203C-46D8-40EA-B1C1-AA97DB30B324}"/>
              </a:ext>
            </a:extLst>
          </p:cNvPr>
          <p:cNvSpPr/>
          <p:nvPr/>
        </p:nvSpPr>
        <p:spPr>
          <a:xfrm>
            <a:off x="2361066" y="3155"/>
            <a:ext cx="2671120" cy="2594640"/>
          </a:xfrm>
          <a:prstGeom prst="rect">
            <a:avLst/>
          </a:prstGeom>
          <a:blipFill dpi="0" rotWithShape="1">
            <a:blip r:embed="rId4" cstate="print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Статистика дорожно-транспортных происшествий (ДТП) с участием детей </a:t>
            </a:r>
          </a:p>
          <a:p>
            <a:r>
              <a:rPr lang="ru-RU" dirty="0"/>
              <a:t>за период (январь - июль 2023 года)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Всего в ДТП погибло:</a:t>
            </a:r>
          </a:p>
          <a:p>
            <a:r>
              <a:rPr lang="ru-RU" b="1" dirty="0"/>
              <a:t>10</a:t>
            </a:r>
            <a:r>
              <a:rPr lang="ru-RU" dirty="0"/>
              <a:t> человек в возрасте до 18 лет при нарушении правил БДД водителями, в том числе </a:t>
            </a:r>
            <a:r>
              <a:rPr lang="ru-RU" b="1" dirty="0"/>
              <a:t>9</a:t>
            </a:r>
            <a:r>
              <a:rPr lang="ru-RU" dirty="0"/>
              <a:t> детей в возрасте до 16 лет.</a:t>
            </a:r>
          </a:p>
          <a:p>
            <a:r>
              <a:rPr lang="ru-RU" dirty="0"/>
              <a:t>Ранено:</a:t>
            </a:r>
          </a:p>
          <a:p>
            <a:r>
              <a:rPr lang="ru-RU" dirty="0"/>
              <a:t>всего - </a:t>
            </a:r>
            <a:r>
              <a:rPr lang="ru-RU" b="1" dirty="0"/>
              <a:t>276</a:t>
            </a:r>
            <a:r>
              <a:rPr lang="ru-RU" dirty="0"/>
              <a:t> человек в возрасте до 18 лет</a:t>
            </a:r>
            <a:r>
              <a:rPr lang="ru-RU" b="1" dirty="0"/>
              <a:t>, 224</a:t>
            </a:r>
            <a:r>
              <a:rPr lang="ru-RU" dirty="0"/>
              <a:t> ребенка в возрасте до 16 лет;</a:t>
            </a:r>
          </a:p>
          <a:p>
            <a:r>
              <a:rPr lang="ru-RU" b="1" dirty="0"/>
              <a:t>185 </a:t>
            </a:r>
            <a:r>
              <a:rPr lang="ru-RU" dirty="0"/>
              <a:t>детей из-за нарушений ПДД водителями;</a:t>
            </a:r>
          </a:p>
          <a:p>
            <a:r>
              <a:rPr lang="ru-RU" b="1" dirty="0"/>
              <a:t>51</a:t>
            </a:r>
            <a:r>
              <a:rPr lang="ru-RU" dirty="0"/>
              <a:t> ребенок по своей неосторожности.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67214" y="837506"/>
            <a:ext cx="5414529" cy="35217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58422" y="1125538"/>
            <a:ext cx="5955982" cy="33057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361028" y="1068449"/>
            <a:ext cx="3829385" cy="1736284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951661" y="3891671"/>
            <a:ext cx="5217322" cy="1020143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0F496331-0891-4154-8CC7-7B1A714148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8662" y="212536"/>
            <a:ext cx="1058517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2000" b="1" i="1" dirty="0">
                <a:solidFill>
                  <a:srgbClr val="002060"/>
                </a:solidFill>
              </a:rPr>
              <a:t>Статистика дорожно-транспортных происшествий (ДТП) с участием детей </a:t>
            </a:r>
          </a:p>
          <a:p>
            <a:pPr algn="ctr"/>
            <a:r>
              <a:rPr lang="ru-RU" sz="2000" b="1" i="1" dirty="0">
                <a:solidFill>
                  <a:srgbClr val="002060"/>
                </a:solidFill>
              </a:rPr>
              <a:t>за период (январь - август 2023 года)</a:t>
            </a:r>
          </a:p>
        </p:txBody>
      </p:sp>
      <p:sp>
        <p:nvSpPr>
          <p:cNvPr id="28" name="TextBox 63">
            <a:extLst>
              <a:ext uri="{FF2B5EF4-FFF2-40B4-BE49-F238E27FC236}">
                <a16:creationId xmlns:a16="http://schemas.microsoft.com/office/drawing/2014/main" id="{60F4C73D-64CC-46AC-9A1E-F2EB71F8D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234" y="1152193"/>
            <a:ext cx="10920509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000" b="1" i="1" dirty="0">
                <a:solidFill>
                  <a:srgbClr val="002060"/>
                </a:solidFill>
              </a:rPr>
              <a:t> </a:t>
            </a:r>
          </a:p>
          <a:p>
            <a:r>
              <a:rPr lang="ru-RU" sz="2000" b="1" i="1" dirty="0">
                <a:solidFill>
                  <a:srgbClr val="002060"/>
                </a:solidFill>
              </a:rPr>
              <a:t>Всего в ДТП погибло:</a:t>
            </a:r>
          </a:p>
          <a:p>
            <a:endParaRPr lang="ru-RU" sz="2000" b="1" i="1" dirty="0">
              <a:solidFill>
                <a:srgbClr val="002060"/>
              </a:solidFill>
            </a:endParaRPr>
          </a:p>
          <a:p>
            <a:r>
              <a:rPr lang="ru-RU" sz="2000" b="1" i="1" dirty="0">
                <a:solidFill>
                  <a:srgbClr val="002060"/>
                </a:solidFill>
              </a:rPr>
              <a:t>16 человек в возрасте до 18 лет (из них 14 детей в возрасте до 14 лет)</a:t>
            </a:r>
          </a:p>
          <a:p>
            <a:endParaRPr lang="ru-RU" sz="2000" b="1" i="1" dirty="0">
              <a:solidFill>
                <a:srgbClr val="002060"/>
              </a:solidFill>
            </a:endParaRPr>
          </a:p>
          <a:p>
            <a:r>
              <a:rPr lang="ru-RU" sz="2000" b="1" i="1" dirty="0">
                <a:solidFill>
                  <a:srgbClr val="002060"/>
                </a:solidFill>
              </a:rPr>
              <a:t>-при нарушении правил БДД водителями – 15 человек (из них 14 детей в возрасте до 16 лет).</a:t>
            </a:r>
          </a:p>
          <a:p>
            <a:endParaRPr lang="ru-RU" sz="2000" b="1" i="1" dirty="0">
              <a:solidFill>
                <a:srgbClr val="002060"/>
              </a:solidFill>
            </a:endParaRPr>
          </a:p>
          <a:p>
            <a:r>
              <a:rPr lang="ru-RU" sz="2000" b="1" i="1" dirty="0">
                <a:solidFill>
                  <a:srgbClr val="002060"/>
                </a:solidFill>
              </a:rPr>
              <a:t>Ранено:</a:t>
            </a:r>
          </a:p>
          <a:p>
            <a:endParaRPr lang="ru-RU" sz="2000" b="1" i="1" dirty="0">
              <a:solidFill>
                <a:srgbClr val="002060"/>
              </a:solidFill>
            </a:endParaRPr>
          </a:p>
          <a:p>
            <a:r>
              <a:rPr lang="ru-RU" sz="2000" b="1" i="1" dirty="0">
                <a:solidFill>
                  <a:srgbClr val="002060"/>
                </a:solidFill>
              </a:rPr>
              <a:t>всего – 335 человек в возрасте до 18 лет, 277 детей в возрасте до 16 лет;</a:t>
            </a:r>
          </a:p>
          <a:p>
            <a:endParaRPr lang="ru-RU" sz="2000" b="1" i="1" dirty="0">
              <a:solidFill>
                <a:srgbClr val="002060"/>
              </a:solidFill>
            </a:endParaRPr>
          </a:p>
          <a:p>
            <a:r>
              <a:rPr lang="ru-RU" sz="2000" b="1" i="1" dirty="0">
                <a:solidFill>
                  <a:srgbClr val="002060"/>
                </a:solidFill>
              </a:rPr>
              <a:t>281 ребенок из-за нарушений ПДД водителями;</a:t>
            </a:r>
          </a:p>
          <a:p>
            <a:endParaRPr lang="ru-RU" sz="2000" b="1" i="1" dirty="0">
              <a:solidFill>
                <a:srgbClr val="002060"/>
              </a:solidFill>
            </a:endParaRPr>
          </a:p>
          <a:p>
            <a:r>
              <a:rPr lang="ru-RU" sz="2000" b="1" i="1" dirty="0">
                <a:solidFill>
                  <a:srgbClr val="002060"/>
                </a:solidFill>
              </a:rPr>
              <a:t>54 ребенка по своей неосторожности.</a:t>
            </a:r>
          </a:p>
          <a:p>
            <a:pPr algn="ctr"/>
            <a:endParaRPr lang="ru-RU" altLang="ru-RU" sz="2000" b="1" i="1" dirty="0">
              <a:solidFill>
                <a:srgbClr val="002060"/>
              </a:solidFill>
            </a:endParaRPr>
          </a:p>
        </p:txBody>
      </p:sp>
      <p:pic>
        <p:nvPicPr>
          <p:cNvPr id="59" name="Рисунок 5" descr="gerb_volgogradskoy_oblasti.png">
            <a:extLst>
              <a:ext uri="{FF2B5EF4-FFF2-40B4-BE49-F238E27FC236}">
                <a16:creationId xmlns:a16="http://schemas.microsoft.com/office/drawing/2014/main" id="{544C32B2-6523-45C1-8614-6AF8A19FDF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1" y="3154"/>
            <a:ext cx="590393" cy="611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8456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2752754" y="614540"/>
            <a:ext cx="6576228" cy="6408712"/>
          </a:xfrm>
          <a:prstGeom prst="rect">
            <a:avLst/>
          </a:prstGeom>
          <a:blipFill dpi="0" rotWithShape="1">
            <a:blip r:embed="rId3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05BB203C-46D8-40EA-B1C1-AA97DB30B324}"/>
              </a:ext>
            </a:extLst>
          </p:cNvPr>
          <p:cNvSpPr/>
          <p:nvPr/>
        </p:nvSpPr>
        <p:spPr>
          <a:xfrm>
            <a:off x="2361066" y="3155"/>
            <a:ext cx="2671120" cy="2594640"/>
          </a:xfrm>
          <a:prstGeom prst="rect">
            <a:avLst/>
          </a:prstGeom>
          <a:blipFill dpi="0" rotWithShape="1">
            <a:blip r:embed="rId4" cstate="print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Статистика дорожно-транспортных происшествий (ДТП) с участием детей </a:t>
            </a:r>
          </a:p>
          <a:p>
            <a:r>
              <a:rPr lang="ru-RU" dirty="0"/>
              <a:t>за период (январь - июль 2023 года)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Всего в ДТП погибло:</a:t>
            </a:r>
          </a:p>
          <a:p>
            <a:r>
              <a:rPr lang="ru-RU" b="1" dirty="0"/>
              <a:t>10</a:t>
            </a:r>
            <a:r>
              <a:rPr lang="ru-RU" dirty="0"/>
              <a:t> человек в возрасте до 18 лет при нарушении правил БДД водителями, в том числе </a:t>
            </a:r>
            <a:r>
              <a:rPr lang="ru-RU" b="1" dirty="0"/>
              <a:t>9</a:t>
            </a:r>
            <a:r>
              <a:rPr lang="ru-RU" dirty="0"/>
              <a:t> детей в возрасте до 16 лет.</a:t>
            </a:r>
          </a:p>
          <a:p>
            <a:r>
              <a:rPr lang="ru-RU" dirty="0"/>
              <a:t>Ранено:</a:t>
            </a:r>
          </a:p>
          <a:p>
            <a:r>
              <a:rPr lang="ru-RU" dirty="0"/>
              <a:t>всего - </a:t>
            </a:r>
            <a:r>
              <a:rPr lang="ru-RU" b="1" dirty="0"/>
              <a:t>276</a:t>
            </a:r>
            <a:r>
              <a:rPr lang="ru-RU" dirty="0"/>
              <a:t> человек в возрасте до 18 лет</a:t>
            </a:r>
            <a:r>
              <a:rPr lang="ru-RU" b="1" dirty="0"/>
              <a:t>, 224</a:t>
            </a:r>
            <a:r>
              <a:rPr lang="ru-RU" dirty="0"/>
              <a:t> ребенка в возрасте до 16 лет;</a:t>
            </a:r>
          </a:p>
          <a:p>
            <a:r>
              <a:rPr lang="ru-RU" b="1" dirty="0"/>
              <a:t>185 </a:t>
            </a:r>
            <a:r>
              <a:rPr lang="ru-RU" dirty="0"/>
              <a:t>детей из-за нарушений ПДД водителями;</a:t>
            </a:r>
          </a:p>
          <a:p>
            <a:r>
              <a:rPr lang="ru-RU" b="1" dirty="0"/>
              <a:t>51</a:t>
            </a:r>
            <a:r>
              <a:rPr lang="ru-RU" dirty="0"/>
              <a:t> ребенок по своей неосторожности.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67214" y="837506"/>
            <a:ext cx="5414529" cy="35217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58422" y="1125538"/>
            <a:ext cx="5955982" cy="33057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361028" y="1068449"/>
            <a:ext cx="3829385" cy="1736284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951661" y="3891671"/>
            <a:ext cx="5217322" cy="1020143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0F496331-0891-4154-8CC7-7B1A714148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4686" y="214148"/>
            <a:ext cx="1058517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2000" b="1" i="1" dirty="0">
                <a:solidFill>
                  <a:srgbClr val="002060"/>
                </a:solidFill>
              </a:rPr>
              <a:t>Основные причины детского </a:t>
            </a:r>
            <a:r>
              <a:rPr lang="ru-RU" sz="2000" b="1" i="1" dirty="0" err="1">
                <a:solidFill>
                  <a:srgbClr val="002060"/>
                </a:solidFill>
              </a:rPr>
              <a:t>дорожно</a:t>
            </a:r>
            <a:r>
              <a:rPr lang="ru-RU" sz="2000" b="1" i="1" dirty="0">
                <a:solidFill>
                  <a:srgbClr val="002060"/>
                </a:solidFill>
              </a:rPr>
              <a:t> – транспортного травматизма в Волгоградской области (январь - август 2023 года)</a:t>
            </a:r>
          </a:p>
        </p:txBody>
      </p:sp>
      <p:sp>
        <p:nvSpPr>
          <p:cNvPr id="28" name="TextBox 63">
            <a:extLst>
              <a:ext uri="{FF2B5EF4-FFF2-40B4-BE49-F238E27FC236}">
                <a16:creationId xmlns:a16="http://schemas.microsoft.com/office/drawing/2014/main" id="{60F4C73D-64CC-46AC-9A1E-F2EB71F8D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234" y="1152193"/>
            <a:ext cx="1092050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000" b="1" i="1" dirty="0">
                <a:solidFill>
                  <a:srgbClr val="002060"/>
                </a:solidFill>
              </a:rPr>
              <a:t> </a:t>
            </a:r>
          </a:p>
          <a:p>
            <a:pPr algn="ctr"/>
            <a:endParaRPr lang="ru-RU" altLang="ru-RU" sz="2000" b="1" i="1" dirty="0">
              <a:solidFill>
                <a:srgbClr val="002060"/>
              </a:solidFill>
            </a:endParaRPr>
          </a:p>
        </p:txBody>
      </p:sp>
      <p:pic>
        <p:nvPicPr>
          <p:cNvPr id="59" name="Рисунок 5" descr="gerb_volgogradskoy_oblasti.png">
            <a:extLst>
              <a:ext uri="{FF2B5EF4-FFF2-40B4-BE49-F238E27FC236}">
                <a16:creationId xmlns:a16="http://schemas.microsoft.com/office/drawing/2014/main" id="{544C32B2-6523-45C1-8614-6AF8A19FDF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1" y="3154"/>
            <a:ext cx="590393" cy="611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58EA63DF-0F7C-47FB-B00B-7B113CDE8CAB}"/>
              </a:ext>
            </a:extLst>
          </p:cNvPr>
          <p:cNvSpPr/>
          <p:nvPr/>
        </p:nvSpPr>
        <p:spPr>
          <a:xfrm>
            <a:off x="180795" y="922034"/>
            <a:ext cx="3849796" cy="5820128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– пассажиры:</a:t>
            </a:r>
          </a:p>
          <a:p>
            <a:pPr algn="ctr"/>
            <a:endParaRPr lang="ru-RU" sz="2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Попали в ДТП и получили ранения 128 детей в возрасте до 16 лет, </a:t>
            </a:r>
          </a:p>
          <a:p>
            <a:pPr algn="ctr"/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детей погибло</a:t>
            </a:r>
          </a:p>
          <a:p>
            <a:pPr algn="ctr"/>
            <a:endParaRPr lang="ru-RU" sz="2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Причины:</a:t>
            </a:r>
          </a:p>
          <a:p>
            <a:pPr algn="ctr"/>
            <a:endParaRPr lang="ru-RU" sz="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Превышение скорости, езда без удерживающих устройств и ремней безопасности, отвлечение внимания (дети, мобильные устройства), управление автомобилем </a:t>
            </a:r>
          </a:p>
          <a:p>
            <a:pPr algn="ctr"/>
            <a:r>
              <a:rPr lang="ru-RU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нетрезвом состоянии</a:t>
            </a:r>
            <a:endParaRPr lang="ru-RU" sz="2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71119DB7-BB59-49C2-9E73-5CE1E9FC4889}"/>
              </a:ext>
            </a:extLst>
          </p:cNvPr>
          <p:cNvSpPr/>
          <p:nvPr/>
        </p:nvSpPr>
        <p:spPr>
          <a:xfrm>
            <a:off x="4170308" y="922034"/>
            <a:ext cx="3849796" cy="5820128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– пешеходы:</a:t>
            </a:r>
          </a:p>
          <a:p>
            <a:pPr algn="ctr"/>
            <a:endParaRPr lang="ru-RU" sz="2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Попали в ДТП и получили ранения 94 ребенка в возрасте до 16 лет</a:t>
            </a:r>
          </a:p>
          <a:p>
            <a:pPr algn="ctr"/>
            <a:endParaRPr lang="ru-RU" sz="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Причины:</a:t>
            </a:r>
          </a:p>
          <a:p>
            <a:pPr algn="ctr"/>
            <a:endParaRPr lang="ru-RU" sz="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Переход улицы в неположенном месте, на красный или желтый сигнал светофора, передвижение в темное время суток без использования </a:t>
            </a:r>
            <a:r>
              <a:rPr lang="ru-RU" sz="1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световозвращающих</a:t>
            </a:r>
            <a:r>
              <a:rPr lang="ru-RU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элементов в одежде и аксессуарах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1C2E9AEC-3E9A-45E1-A4DF-0A4CEBDB40F7}"/>
              </a:ext>
            </a:extLst>
          </p:cNvPr>
          <p:cNvSpPr/>
          <p:nvPr/>
        </p:nvSpPr>
        <p:spPr>
          <a:xfrm>
            <a:off x="8123635" y="922034"/>
            <a:ext cx="3849796" cy="5820128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– водители:</a:t>
            </a:r>
          </a:p>
          <a:p>
            <a:pPr algn="ctr"/>
            <a:endParaRPr lang="ru-RU" sz="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Попали в ДТП и получили ранения 55 детей в возрасте до 16 лет</a:t>
            </a:r>
          </a:p>
          <a:p>
            <a:pPr algn="ctr"/>
            <a:endParaRPr lang="ru-RU" sz="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Причины:</a:t>
            </a:r>
          </a:p>
          <a:p>
            <a:pPr algn="ctr"/>
            <a:endParaRPr lang="ru-RU" sz="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Нарушение скоростного режима при передвижении на мопедах, мотоциклах </a:t>
            </a:r>
            <a:endParaRPr lang="en-US" sz="1800" b="1" i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800" b="1" i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подростка ранены), езда в неположенном месте, нарушение правил передвижения через проезжую часть дороги велосипедистами, детьми, использующими средства индивидуальной мобильности </a:t>
            </a:r>
          </a:p>
          <a:p>
            <a:pPr algn="ctr"/>
            <a:r>
              <a:rPr lang="ru-RU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(31 ребенок ранен)</a:t>
            </a:r>
          </a:p>
        </p:txBody>
      </p:sp>
    </p:spTree>
    <p:extLst>
      <p:ext uri="{BB962C8B-B14F-4D97-AF65-F5344CB8AC3E}">
        <p14:creationId xmlns:p14="http://schemas.microsoft.com/office/powerpoint/2010/main" val="2365141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2752754" y="614540"/>
            <a:ext cx="6576228" cy="6408712"/>
          </a:xfrm>
          <a:prstGeom prst="rect">
            <a:avLst/>
          </a:prstGeom>
          <a:blipFill dpi="0" rotWithShape="1">
            <a:blip r:embed="rId3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05BB203C-46D8-40EA-B1C1-AA97DB30B324}"/>
              </a:ext>
            </a:extLst>
          </p:cNvPr>
          <p:cNvSpPr/>
          <p:nvPr/>
        </p:nvSpPr>
        <p:spPr>
          <a:xfrm>
            <a:off x="2361066" y="3155"/>
            <a:ext cx="2671120" cy="2594640"/>
          </a:xfrm>
          <a:prstGeom prst="rect">
            <a:avLst/>
          </a:prstGeom>
          <a:blipFill dpi="0" rotWithShape="1">
            <a:blip r:embed="rId4" cstate="print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167214" y="837506"/>
            <a:ext cx="5414529" cy="35217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58422" y="1125538"/>
            <a:ext cx="5955982" cy="33057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361028" y="1068449"/>
            <a:ext cx="3829385" cy="1736284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951661" y="3891671"/>
            <a:ext cx="5217322" cy="1020143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0F496331-0891-4154-8CC7-7B1A714148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8662" y="212536"/>
            <a:ext cx="1058517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2000" b="1" i="1" dirty="0">
                <a:solidFill>
                  <a:srgbClr val="002060"/>
                </a:solidFill>
              </a:rPr>
              <a:t>ПЛАН ПРОВЕДЕНИЯ ПРОФИЛАКТИЧЕСКОГО МЕСЯЧНИКА  "БЕЗОПАСНОСТЬ ДОРОЖНОГО ДВИЖЕНИЯ" В ОБРАЗОВАТЕЛЬНЫХ ОРГАНИЗАЦИЯХ ВОЛГОГРАДСКОЙ ОБЛАСТИ  С 25.08.2023 – 25.09.2023</a:t>
            </a:r>
            <a:endParaRPr lang="ru-RU" altLang="ru-RU" sz="2000" b="1" i="1" dirty="0">
              <a:solidFill>
                <a:srgbClr val="002060"/>
              </a:solidFill>
            </a:endParaRPr>
          </a:p>
        </p:txBody>
      </p:sp>
      <p:sp>
        <p:nvSpPr>
          <p:cNvPr id="28" name="TextBox 63">
            <a:extLst>
              <a:ext uri="{FF2B5EF4-FFF2-40B4-BE49-F238E27FC236}">
                <a16:creationId xmlns:a16="http://schemas.microsoft.com/office/drawing/2014/main" id="{60F4C73D-64CC-46AC-9A1E-F2EB71F8D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12807" y="4444019"/>
            <a:ext cx="5715468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b="1" dirty="0">
                <a:solidFill>
                  <a:srgbClr val="002060"/>
                </a:solidFill>
              </a:rPr>
              <a:t>Утвержден вице-губернатором-руководителем аппарата Губернатора Волгоградской области </a:t>
            </a:r>
          </a:p>
          <a:p>
            <a:pPr algn="ctr"/>
            <a:r>
              <a:rPr lang="ru-RU" altLang="ru-RU" sz="1600" b="1" dirty="0">
                <a:solidFill>
                  <a:srgbClr val="002060"/>
                </a:solidFill>
              </a:rPr>
              <a:t>от 21.08.2023</a:t>
            </a:r>
            <a:endParaRPr lang="ru-RU" altLang="ru-RU" sz="1600" dirty="0">
              <a:solidFill>
                <a:srgbClr val="002060"/>
              </a:solidFill>
            </a:endParaRPr>
          </a:p>
          <a:p>
            <a:pPr algn="ctr"/>
            <a:endParaRPr lang="ru-RU" altLang="ru-RU" sz="1400" dirty="0"/>
          </a:p>
        </p:txBody>
      </p:sp>
      <p:pic>
        <p:nvPicPr>
          <p:cNvPr id="49" name="Picture 6" descr="E:\министерство презентация\фото на титул\Untitled-7.png">
            <a:extLst>
              <a:ext uri="{FF2B5EF4-FFF2-40B4-BE49-F238E27FC236}">
                <a16:creationId xmlns:a16="http://schemas.microsoft.com/office/drawing/2014/main" id="{D008FB2F-138B-43B2-93B0-C739F8894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304" y="5569957"/>
            <a:ext cx="10160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77" descr="C:\Users\Джек\Desktop\доклад Бочаров\red_cross_magnetic_sign-260-x-2.jpg">
            <a:extLst>
              <a:ext uri="{FF2B5EF4-FFF2-40B4-BE49-F238E27FC236}">
                <a16:creationId xmlns:a16="http://schemas.microsoft.com/office/drawing/2014/main" id="{BB42D3B6-04EA-426D-AE6B-78B8B5AA7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310" y="5763451"/>
            <a:ext cx="642937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78" descr="C:\Users\Джек\Desktop\доклад Бочаров\logoгибдд.png">
            <a:extLst>
              <a:ext uri="{FF2B5EF4-FFF2-40B4-BE49-F238E27FC236}">
                <a16:creationId xmlns:a16="http://schemas.microsoft.com/office/drawing/2014/main" id="{B4147F1B-B67C-4F35-9180-33783DCA6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891" y="5677112"/>
            <a:ext cx="83502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79" descr="C:\Users\Джек\Desktop\доклад Бочаров\depositphotos_4604781-Video-And-Audio-Icon-Set.png">
            <a:extLst>
              <a:ext uri="{FF2B5EF4-FFF2-40B4-BE49-F238E27FC236}">
                <a16:creationId xmlns:a16="http://schemas.microsoft.com/office/drawing/2014/main" id="{1DF1EF52-11A2-4C43-827D-8BACCF6BB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9642" y="5611915"/>
            <a:ext cx="89535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80" descr="C:\Users\Джек\Desktop\доклад Бочаров\16035621-микрофон-иконки.jpg">
            <a:extLst>
              <a:ext uri="{FF2B5EF4-FFF2-40B4-BE49-F238E27FC236}">
                <a16:creationId xmlns:a16="http://schemas.microsoft.com/office/drawing/2014/main" id="{AF2208FE-4A66-4C82-8575-2B89AA340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205" y="5641393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4" descr="C:\Users\Джек\Desktop\доклад нованна\4.png">
            <a:extLst>
              <a:ext uri="{FF2B5EF4-FFF2-40B4-BE49-F238E27FC236}">
                <a16:creationId xmlns:a16="http://schemas.microsoft.com/office/drawing/2014/main" id="{1930688D-091C-4712-A4D4-CCBA039C1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1648" y="5778625"/>
            <a:ext cx="736600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3" descr="E:\министерство презентация\мужчина.png">
            <a:extLst>
              <a:ext uri="{FF2B5EF4-FFF2-40B4-BE49-F238E27FC236}">
                <a16:creationId xmlns:a16="http://schemas.microsoft.com/office/drawing/2014/main" id="{83F9517D-D2CB-45A4-BC45-6F26CABD8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3088" y="5486896"/>
            <a:ext cx="495012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4" descr="E:\министерство презентация\женщина.png">
            <a:extLst>
              <a:ext uri="{FF2B5EF4-FFF2-40B4-BE49-F238E27FC236}">
                <a16:creationId xmlns:a16="http://schemas.microsoft.com/office/drawing/2014/main" id="{22021417-7BB2-4932-B6F6-BEFEFC38B4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9225" y="5484082"/>
            <a:ext cx="470477" cy="1054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Рисунок 5" descr="gerb_volgogradskoy_oblasti.png">
            <a:extLst>
              <a:ext uri="{FF2B5EF4-FFF2-40B4-BE49-F238E27FC236}">
                <a16:creationId xmlns:a16="http://schemas.microsoft.com/office/drawing/2014/main" id="{544C32B2-6523-45C1-8614-6AF8A19FDF1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1" y="3154"/>
            <a:ext cx="590393" cy="611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s://sun9-63.userapi.com/impg/ajsjHksteWFi6CxZhXVqwIaeyjJNeSuJD8wvtA/jz1xXvujWvE.jpg?size=828x768&amp;quality=96&amp;sign=987db77859d54061d3e4dd3a0d16a786&amp;type=album">
            <a:extLst>
              <a:ext uri="{FF2B5EF4-FFF2-40B4-BE49-F238E27FC236}">
                <a16:creationId xmlns:a16="http://schemas.microsoft.com/office/drawing/2014/main" id="{81A0EFD5-0907-4173-B4A3-3274683E3A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2" t="3963" r="22740" b="39502"/>
          <a:stretch/>
        </p:blipFill>
        <p:spPr bwMode="auto">
          <a:xfrm>
            <a:off x="3485836" y="5741971"/>
            <a:ext cx="762259" cy="707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0316" y="1500336"/>
            <a:ext cx="4458620" cy="282365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TextBox 63">
            <a:extLst>
              <a:ext uri="{FF2B5EF4-FFF2-40B4-BE49-F238E27FC236}">
                <a16:creationId xmlns:a16="http://schemas.microsoft.com/office/drawing/2014/main" id="{60F4C73D-64CC-46AC-9A1E-F2EB71F8D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0013" y="1630203"/>
            <a:ext cx="5715468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b="1" dirty="0">
                <a:solidFill>
                  <a:srgbClr val="002060"/>
                </a:solidFill>
              </a:rPr>
              <a:t>Перечень поручений Губернатора Волгоградской области по итогам оперативного совещания 14.08.2023</a:t>
            </a:r>
            <a:endParaRPr lang="ru-RU" altLang="ru-RU" sz="1600" dirty="0">
              <a:solidFill>
                <a:srgbClr val="002060"/>
              </a:solidFill>
            </a:endParaRPr>
          </a:p>
          <a:p>
            <a:pPr algn="ctr"/>
            <a:endParaRPr lang="ru-RU" altLang="ru-RU" sz="1400" dirty="0"/>
          </a:p>
        </p:txBody>
      </p:sp>
      <p:sp>
        <p:nvSpPr>
          <p:cNvPr id="30" name="TextBox 63">
            <a:extLst>
              <a:ext uri="{FF2B5EF4-FFF2-40B4-BE49-F238E27FC236}">
                <a16:creationId xmlns:a16="http://schemas.microsoft.com/office/drawing/2014/main" id="{60F4C73D-64CC-46AC-9A1E-F2EB71F8D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2606" y="2673092"/>
            <a:ext cx="5715468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b="1" dirty="0">
                <a:solidFill>
                  <a:srgbClr val="002060"/>
                </a:solidFill>
              </a:rPr>
              <a:t>Перечень поручений вице-губернатора-руководителя аппарата Губернатора Волгоградской области </a:t>
            </a:r>
          </a:p>
          <a:p>
            <a:pPr algn="ctr"/>
            <a:r>
              <a:rPr lang="ru-RU" altLang="ru-RU" sz="1600" b="1" dirty="0">
                <a:solidFill>
                  <a:srgbClr val="002060"/>
                </a:solidFill>
              </a:rPr>
              <a:t>от 17.08.2023</a:t>
            </a:r>
            <a:endParaRPr lang="ru-RU" altLang="ru-RU" sz="1600" dirty="0">
              <a:solidFill>
                <a:srgbClr val="002060"/>
              </a:solidFill>
            </a:endParaRPr>
          </a:p>
          <a:p>
            <a:pPr algn="ctr"/>
            <a:endParaRPr lang="ru-RU" altLang="ru-RU" sz="1400" dirty="0"/>
          </a:p>
        </p:txBody>
      </p:sp>
      <p:sp>
        <p:nvSpPr>
          <p:cNvPr id="32" name="TextBox 63">
            <a:extLst>
              <a:ext uri="{FF2B5EF4-FFF2-40B4-BE49-F238E27FC236}">
                <a16:creationId xmlns:a16="http://schemas.microsoft.com/office/drawing/2014/main" id="{60F4C73D-64CC-46AC-9A1E-F2EB71F8D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2606" y="3820778"/>
            <a:ext cx="571546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b="1" dirty="0">
                <a:solidFill>
                  <a:srgbClr val="002060"/>
                </a:solidFill>
              </a:rPr>
              <a:t>Письма комитета образования, науки и молодежной политики Волгоградской области:</a:t>
            </a:r>
          </a:p>
          <a:p>
            <a:r>
              <a:rPr lang="ru-RU" altLang="ru-RU" sz="1600" b="1" dirty="0">
                <a:solidFill>
                  <a:srgbClr val="002060"/>
                </a:solidFill>
              </a:rPr>
              <a:t>от 18.08.2023 № И-21/7577,</a:t>
            </a:r>
            <a:endParaRPr lang="ru-RU" altLang="ru-RU" sz="1400" dirty="0"/>
          </a:p>
          <a:p>
            <a:r>
              <a:rPr lang="ru-RU" altLang="ru-RU" sz="1600" b="1" dirty="0">
                <a:solidFill>
                  <a:srgbClr val="002060"/>
                </a:solidFill>
              </a:rPr>
              <a:t>от 29.08.2023 № 16-08-22/4291</a:t>
            </a:r>
          </a:p>
        </p:txBody>
      </p:sp>
    </p:spTree>
    <p:extLst>
      <p:ext uri="{BB962C8B-B14F-4D97-AF65-F5344CB8AC3E}">
        <p14:creationId xmlns:p14="http://schemas.microsoft.com/office/powerpoint/2010/main" val="1774349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05BB203C-46D8-40EA-B1C1-AA97DB30B324}"/>
              </a:ext>
            </a:extLst>
          </p:cNvPr>
          <p:cNvSpPr/>
          <p:nvPr/>
        </p:nvSpPr>
        <p:spPr>
          <a:xfrm>
            <a:off x="3023372" y="375199"/>
            <a:ext cx="6719752" cy="6484389"/>
          </a:xfrm>
          <a:prstGeom prst="rect">
            <a:avLst/>
          </a:prstGeom>
          <a:blipFill dpi="0" rotWithShape="1">
            <a:blip r:embed="rId3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487146" y="1560350"/>
            <a:ext cx="3751464" cy="3506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http://kvantorium34.ru/labbez</a:t>
            </a:r>
            <a:endParaRPr lang="ru-RU" sz="2000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58422" y="1125538"/>
            <a:ext cx="5955982" cy="33057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361028" y="1068449"/>
            <a:ext cx="3829385" cy="1736284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951661" y="3891671"/>
            <a:ext cx="5217322" cy="1020143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8" name="TextBox 71">
            <a:extLst>
              <a:ext uri="{FF2B5EF4-FFF2-40B4-BE49-F238E27FC236}">
                <a16:creationId xmlns:a16="http://schemas.microsoft.com/office/drawing/2014/main" id="{C1AE9FCA-0CCE-4408-9520-EEEFA4B64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7884" y="5144306"/>
            <a:ext cx="63991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br>
              <a:rPr lang="ru-RU" sz="2000" dirty="0"/>
            </a:br>
            <a:r>
              <a:rPr lang="ru-RU" sz="1800" b="1" i="1" dirty="0">
                <a:solidFill>
                  <a:srgbClr val="002060"/>
                </a:solidFill>
              </a:rPr>
              <a:t>по ссылке:</a:t>
            </a:r>
            <a:r>
              <a:rPr lang="ru-RU" sz="2000" dirty="0"/>
              <a:t> </a:t>
            </a:r>
            <a:r>
              <a:rPr lang="ru-RU" sz="2000" u="sng" dirty="0">
                <a:hlinkClick r:id="rId5"/>
              </a:rPr>
              <a:t>https://disk.yandex.ru/d/nESDdL1PlHxC5Q</a:t>
            </a:r>
            <a:endParaRPr lang="ru-RU" altLang="ru-RU" sz="2000" dirty="0">
              <a:solidFill>
                <a:srgbClr val="002060"/>
              </a:solidFill>
            </a:endParaRPr>
          </a:p>
        </p:txBody>
      </p:sp>
      <p:sp>
        <p:nvSpPr>
          <p:cNvPr id="24" name="TextBox 63">
            <a:extLst>
              <a:ext uri="{FF2B5EF4-FFF2-40B4-BE49-F238E27FC236}">
                <a16:creationId xmlns:a16="http://schemas.microsoft.com/office/drawing/2014/main" id="{D61C7B2F-E676-44C1-8026-44BF91B98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191470" y="3501232"/>
            <a:ext cx="13609512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1800" b="1" i="1" dirty="0">
                <a:solidFill>
                  <a:srgbClr val="002060"/>
                </a:solidFill>
              </a:rPr>
              <a:t>Предоставлены УГИБДД ГУ МВД России по Волгоградской области </a:t>
            </a:r>
          </a:p>
          <a:p>
            <a:pPr algn="ctr"/>
            <a:r>
              <a:rPr lang="ru-RU" sz="1800" b="1" i="1" dirty="0">
                <a:solidFill>
                  <a:srgbClr val="002060"/>
                </a:solidFill>
              </a:rPr>
              <a:t>подготовленных в рамках "Стратегии России без ДТП 2018-2030":</a:t>
            </a:r>
          </a:p>
          <a:p>
            <a:pPr algn="ctr"/>
            <a:r>
              <a:rPr lang="ru-RU" sz="1800" b="1" i="1" dirty="0">
                <a:solidFill>
                  <a:srgbClr val="002060"/>
                </a:solidFill>
              </a:rPr>
              <a:t> "Автокресло", "Безопасный переход. Водитель", "Безопасный переход. Пешеход", </a:t>
            </a:r>
          </a:p>
          <a:p>
            <a:pPr algn="ctr"/>
            <a:r>
              <a:rPr lang="ru-RU" sz="1800" b="1" i="1" dirty="0">
                <a:solidFill>
                  <a:srgbClr val="002060"/>
                </a:solidFill>
              </a:rPr>
              <a:t>"Комментатор", "Не приближайся", </a:t>
            </a:r>
          </a:p>
          <a:p>
            <a:pPr algn="ctr"/>
            <a:r>
              <a:rPr lang="ru-RU" sz="1800" b="1" i="1" dirty="0">
                <a:solidFill>
                  <a:srgbClr val="002060"/>
                </a:solidFill>
              </a:rPr>
              <a:t>"Пешеходы", "Пиктограммы"</a:t>
            </a:r>
            <a:endParaRPr lang="ru-RU" altLang="ru-RU" sz="1800" b="1" i="1" dirty="0">
              <a:solidFill>
                <a:srgbClr val="002060"/>
              </a:solidFill>
            </a:endParaRPr>
          </a:p>
        </p:txBody>
      </p:sp>
      <p:pic>
        <p:nvPicPr>
          <p:cNvPr id="59" name="Рисунок 5" descr="gerb_volgogradskoy_oblasti.png">
            <a:extLst>
              <a:ext uri="{FF2B5EF4-FFF2-40B4-BE49-F238E27FC236}">
                <a16:creationId xmlns:a16="http://schemas.microsoft.com/office/drawing/2014/main" id="{544C32B2-6523-45C1-8614-6AF8A19FDF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1" y="3154"/>
            <a:ext cx="590393" cy="611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s://sun9-63.userapi.com/impg/ajsjHksteWFi6CxZhXVqwIaeyjJNeSuJD8wvtA/jz1xXvujWvE.jpg?size=828x768&amp;quality=96&amp;sign=987db77859d54061d3e4dd3a0d16a786&amp;type=album">
            <a:extLst>
              <a:ext uri="{FF2B5EF4-FFF2-40B4-BE49-F238E27FC236}">
                <a16:creationId xmlns:a16="http://schemas.microsoft.com/office/drawing/2014/main" id="{81A0EFD5-0907-4173-B4A3-3274683E3A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2" t="3963" r="22740" b="39502"/>
          <a:stretch/>
        </p:blipFill>
        <p:spPr bwMode="auto">
          <a:xfrm>
            <a:off x="10738676" y="143646"/>
            <a:ext cx="1206515" cy="112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2AD9178-FFA3-4C40-88E3-788510DD9BD7}"/>
              </a:ext>
            </a:extLst>
          </p:cNvPr>
          <p:cNvSpPr/>
          <p:nvPr/>
        </p:nvSpPr>
        <p:spPr>
          <a:xfrm>
            <a:off x="808794" y="98467"/>
            <a:ext cx="100727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</a:rPr>
              <a:t>Центр по профилактике детского дорожно-транспортного </a:t>
            </a:r>
          </a:p>
          <a:p>
            <a:pPr algn="ctr"/>
            <a:r>
              <a:rPr lang="ru-RU" b="1" i="1" dirty="0">
                <a:solidFill>
                  <a:srgbClr val="002060"/>
                </a:solidFill>
              </a:rPr>
              <a:t>травматизма  «Лаборатория безопасности»</a:t>
            </a: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952198" y="1072340"/>
            <a:ext cx="1362247" cy="1362247"/>
          </a:xfrm>
          <a:prstGeom prst="rect">
            <a:avLst/>
          </a:prstGeom>
        </p:spPr>
      </p:pic>
      <p:pic>
        <p:nvPicPr>
          <p:cNvPr id="30" name="Picture 78" descr="C:\Users\Джек\Desktop\доклад Бочаров\logoгибдд.png">
            <a:extLst>
              <a:ext uri="{FF2B5EF4-FFF2-40B4-BE49-F238E27FC236}">
                <a16:creationId xmlns:a16="http://schemas.microsoft.com/office/drawing/2014/main" id="{B4147F1B-B67C-4F35-9180-33783DCA6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238" y="3572670"/>
            <a:ext cx="1271674" cy="1196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903985" y="1143778"/>
            <a:ext cx="29177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u="sng" dirty="0">
                <a:hlinkClick r:id="rId10"/>
              </a:rPr>
              <a:t>https://vk.com/labbezvlg</a:t>
            </a:r>
            <a:endParaRPr lang="ru-RU" sz="2000" u="sng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095074" y="2501100"/>
            <a:ext cx="6000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</a:rPr>
              <a:t>Профилактические видеоролики </a:t>
            </a:r>
          </a:p>
          <a:p>
            <a:pPr algn="ctr"/>
            <a:r>
              <a:rPr lang="ru-RU" b="1" i="1" dirty="0">
                <a:solidFill>
                  <a:srgbClr val="002060"/>
                </a:solidFill>
              </a:rPr>
              <a:t>по обучению детей ПДД</a:t>
            </a:r>
            <a:endParaRPr lang="ru-RU" dirty="0"/>
          </a:p>
        </p:txBody>
      </p:sp>
      <p:pic>
        <p:nvPicPr>
          <p:cNvPr id="33" name="Picture 2" descr="https://obraz.volgograd.ru/upload/iblock/533/PDD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90" y="4394977"/>
            <a:ext cx="3286148" cy="2464611"/>
          </a:xfrm>
          <a:prstGeom prst="rect">
            <a:avLst/>
          </a:prstGeom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90" y="929464"/>
            <a:ext cx="4094942" cy="2526679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038170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52754" y="614540"/>
            <a:ext cx="6576228" cy="6408712"/>
          </a:xfrm>
          <a:prstGeom prst="rect">
            <a:avLst/>
          </a:prstGeom>
          <a:blipFill dpi="0" rotWithShape="1">
            <a:blip r:embed="rId3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67214" y="837506"/>
            <a:ext cx="5414529" cy="35217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95006" y="1701602"/>
            <a:ext cx="5414529" cy="33057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361028" y="1068449"/>
            <a:ext cx="3829385" cy="1736284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951661" y="3891671"/>
            <a:ext cx="5217322" cy="1020143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942310" y="1498074"/>
            <a:ext cx="409258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проведение с 01 сентября 2023 года во всех образовательных организациях уроков безопасности дорожного движения, бесед, мастер-классов, ежедневных «минуток безопасности» с привлечением сотрудников территориальных отделений УИГИБДД МВД России по Волгоградской области;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разработка индивидуальных схем безопасных маршрутов движения детей «Дом-Школа-Дом»;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обучающие мероприятия (семинары, совещания, конференции) для педагогических работников;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93443" y="64064"/>
            <a:ext cx="111120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solidFill>
                  <a:srgbClr val="002060"/>
                </a:solidFill>
              </a:rPr>
              <a:t>УЧАСТИЕ ОБРАЗОВАТЕЛЬНЫХ ОРГАНИЗАЦИЙ В МЕРОПРИЯТИЯХ МЕСЯЧНИКА </a:t>
            </a:r>
          </a:p>
          <a:p>
            <a:pPr algn="ctr"/>
            <a:r>
              <a:rPr lang="ru-RU" sz="1800" b="1" i="1" dirty="0">
                <a:solidFill>
                  <a:srgbClr val="002060"/>
                </a:solidFill>
              </a:rPr>
              <a:t>«БЕЗОПАСНОСТЬ ДОРОЖНОГО ДВИЖЕНИЯ» С 25.08.2023</a:t>
            </a:r>
          </a:p>
        </p:txBody>
      </p:sp>
      <p:pic>
        <p:nvPicPr>
          <p:cNvPr id="15" name="Рисунок 5" descr="gerb_volgogradskoy_oblasti.png">
            <a:extLst>
              <a:ext uri="{FF2B5EF4-FFF2-40B4-BE49-F238E27FC236}">
                <a16:creationId xmlns:a16="http://schemas.microsoft.com/office/drawing/2014/main" id="{B527D98B-5C1B-42A8-A6DA-C75F7085F7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1" y="3154"/>
            <a:ext cx="590393" cy="611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 descr="https://sun9-24.userapi.com/impg/t7QYcm6l5AKxKFFJz8DMIbom7IaX5ym9WqVCgw/gld24XvX5go.jpg?size=746x464&amp;quality=95&amp;sign=dcb9bd833ee544efd6a3befeb4cb1efb&amp;type=album">
            <a:extLst>
              <a:ext uri="{FF2B5EF4-FFF2-40B4-BE49-F238E27FC236}">
                <a16:creationId xmlns:a16="http://schemas.microsoft.com/office/drawing/2014/main" id="{0E88AC9F-BE6B-4A41-BB71-42B3F16CF6C4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83" y="4357930"/>
            <a:ext cx="3757491" cy="216820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Прямоугольник 13"/>
          <p:cNvSpPr/>
          <p:nvPr/>
        </p:nvSpPr>
        <p:spPr>
          <a:xfrm>
            <a:off x="82495" y="1687983"/>
            <a:ext cx="387637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обновление, актуализация Паспортов дорожной безопасности образовательной организации;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инструктажи педагогических работников по вопросам соблюдения ПДД, с обязательной отметкой в журналах по технике безопасности</a:t>
            </a:r>
            <a:r>
              <a:rPr lang="ru-RU" sz="1400" b="1" dirty="0">
                <a:solidFill>
                  <a:srgbClr val="002060"/>
                </a:solidFill>
              </a:rPr>
              <a:t>;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786588"/>
            <a:ext cx="48270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</a:rPr>
              <a:t>Организационные мероприятия</a:t>
            </a:r>
          </a:p>
          <a:p>
            <a:pPr algn="ctr"/>
            <a:r>
              <a:rPr lang="ru-RU" sz="180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809322" y="858026"/>
            <a:ext cx="6860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</a:rPr>
              <a:t>Мероприятия с детьми, родителями, педагогами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081554" y="1518184"/>
            <a:ext cx="401362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организация работы «родительских патрулей»;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проведение родительских собраний, онлайн-лекций, круглых столов </a:t>
            </a:r>
            <a:b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с привлечением сотрудников территориальных отделений УИГИБДД МВД России по Волгоградской области;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проведение акций, конкурсов,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флешмобов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 для детей и родителей, в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т.ч.в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 рамках всероссийской «Недели безопасности»;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Широкое освещение мероприятий в СМИ, на сайтах образовательных организаций, органов управления образованием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928412" y="5954510"/>
            <a:ext cx="653331" cy="65333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959758" y="5683002"/>
            <a:ext cx="5844258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инструктажа с обучающимися </a:t>
            </a:r>
          </a:p>
          <a:p>
            <a:pPr>
              <a:defRPr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     при организации перевозок</a:t>
            </a:r>
          </a:p>
          <a:p>
            <a:pPr>
              <a:defRPr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     школьными автобусами</a:t>
            </a:r>
          </a:p>
        </p:txBody>
      </p:sp>
    </p:spTree>
    <p:extLst>
      <p:ext uri="{BB962C8B-B14F-4D97-AF65-F5344CB8AC3E}">
        <p14:creationId xmlns:p14="http://schemas.microsoft.com/office/powerpoint/2010/main" val="13726973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Материалы о достижениях отрали Образование_для комфин" id="{2C8D5686-6645-487A-A3BA-D0DD90AC5A03}" vid="{47CCB472-25B8-443C-A27F-559C0262D381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Материалы о достижениях отрали Образование_для комфин</Template>
  <TotalTime>12810</TotalTime>
  <Words>524</Words>
  <Application>Microsoft Office PowerPoint</Application>
  <PresentationFormat>Произвольный</PresentationFormat>
  <Paragraphs>118</Paragraphs>
  <Slides>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Неизвестный пользователь</cp:lastModifiedBy>
  <cp:revision>622</cp:revision>
  <cp:lastPrinted>2023-08-23T09:24:29Z</cp:lastPrinted>
  <dcterms:created xsi:type="dcterms:W3CDTF">2018-03-13T15:10:50Z</dcterms:created>
  <dcterms:modified xsi:type="dcterms:W3CDTF">2023-09-21T06:46:33Z</dcterms:modified>
</cp:coreProperties>
</file>