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7" r:id="rId3"/>
    <p:sldId id="259" r:id="rId4"/>
    <p:sldId id="268" r:id="rId5"/>
    <p:sldId id="269" r:id="rId6"/>
    <p:sldId id="270" r:id="rId7"/>
    <p:sldId id="271" r:id="rId8"/>
    <p:sldId id="267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 showGuides="1">
      <p:cViewPr varScale="1">
        <p:scale>
          <a:sx n="55" d="100"/>
          <a:sy n="55" d="100"/>
        </p:scale>
        <p:origin x="614" y="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tableStyles" Target="tableStyle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theme" Target="theme/theme1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viewProps" Target="viewProps.xml" /><Relationship Id="rId5" Type="http://schemas.openxmlformats.org/officeDocument/2006/relationships/slide" Target="slides/slide4.xml" /><Relationship Id="rId10" Type="http://schemas.openxmlformats.org/officeDocument/2006/relationships/presProps" Target="presProps.xml" /><Relationship Id="rId4" Type="http://schemas.openxmlformats.org/officeDocument/2006/relationships/slide" Target="slides/slide3.xml" /><Relationship Id="rId9" Type="http://schemas.openxmlformats.org/officeDocument/2006/relationships/slide" Target="slides/slide8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9/21/2023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9/21/2023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9/21/2023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9/21/2023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9/21/2023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9/21/2023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9/21/2023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9/21/2023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9/21/2023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 /><Relationship Id="rId2" Type="http://schemas.openxmlformats.org/officeDocument/2006/relationships/image" Target="../media/image3.png" /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5.png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 /><Relationship Id="rId2" Type="http://schemas.openxmlformats.org/officeDocument/2006/relationships/image" Target="../media/image6.png" /><Relationship Id="rId1" Type="http://schemas.openxmlformats.org/officeDocument/2006/relationships/slideLayout" Target="../slideLayouts/slideLayout7.xml" 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69848" y="947057"/>
            <a:ext cx="6873505" cy="3606655"/>
          </a:xfrm>
        </p:spPr>
        <p:txBody>
          <a:bodyPr>
            <a:normAutofit fontScale="90000"/>
          </a:bodyPr>
          <a:lstStyle/>
          <a:p>
            <a:pPr algn="ctr"/>
            <a:br>
              <a:rPr lang="ru-RU" sz="3200" b="1" spc="0" dirty="0">
                <a:solidFill>
                  <a:prstClr val="black"/>
                </a:solidFill>
                <a:latin typeface="Calibri"/>
              </a:rPr>
            </a:br>
            <a:br>
              <a:rPr lang="ru-RU" sz="3200" b="1" spc="0" dirty="0">
                <a:solidFill>
                  <a:prstClr val="black"/>
                </a:solidFill>
                <a:latin typeface="Calibri"/>
              </a:rPr>
            </a:br>
            <a:br>
              <a:rPr lang="ru-RU" sz="3200" b="1" spc="0" dirty="0">
                <a:solidFill>
                  <a:prstClr val="black"/>
                </a:solidFill>
                <a:latin typeface="Calibri"/>
              </a:rPr>
            </a:br>
            <a:br>
              <a:rPr lang="ru-RU" sz="3200" b="1" spc="0" dirty="0">
                <a:solidFill>
                  <a:prstClr val="black"/>
                </a:solidFill>
                <a:latin typeface="Calibri"/>
              </a:rPr>
            </a:br>
            <a:r>
              <a:rPr lang="ru-RU" sz="2400" b="1" spc="0" dirty="0">
                <a:solidFill>
                  <a:prstClr val="black"/>
                </a:solidFill>
                <a:latin typeface="Calibri"/>
              </a:rPr>
              <a:t>ГАУ ДПО «ВГАПО»</a:t>
            </a:r>
            <a:br>
              <a:rPr lang="ru-RU" sz="2400" b="1" spc="0" dirty="0">
                <a:solidFill>
                  <a:prstClr val="black"/>
                </a:solidFill>
                <a:latin typeface="Calibri"/>
              </a:rPr>
            </a:br>
            <a:r>
              <a:rPr lang="ru-RU" sz="2400" b="1" spc="0" dirty="0">
                <a:solidFill>
                  <a:prstClr val="black"/>
                </a:solidFill>
                <a:latin typeface="Calibri"/>
              </a:rPr>
              <a:t>Научно-методический центр психолого-педагогического сопровождения</a:t>
            </a:r>
            <a:br>
              <a:rPr lang="ru-RU" sz="2400" b="1" spc="0" dirty="0">
                <a:solidFill>
                  <a:prstClr val="black"/>
                </a:solidFill>
                <a:latin typeface="Calibri"/>
              </a:rPr>
            </a:br>
            <a:br>
              <a:rPr lang="ru-RU" sz="2400" b="1" spc="0" dirty="0">
                <a:solidFill>
                  <a:prstClr val="black"/>
                </a:solidFill>
                <a:latin typeface="Calibri"/>
              </a:rPr>
            </a:br>
            <a:br>
              <a:rPr lang="en-US" sz="3200" b="1" spc="0" dirty="0">
                <a:solidFill>
                  <a:prstClr val="black"/>
                </a:solidFill>
                <a:latin typeface="Calibri"/>
              </a:rPr>
            </a:b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Психологические аспекты формирования основ безопасного поведения несовершеннолетних на дороге</a:t>
            </a:r>
            <a:endParaRPr lang="ru-RU" sz="3300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00015" y="4890407"/>
            <a:ext cx="7315200" cy="849086"/>
          </a:xfrm>
        </p:spPr>
        <p:txBody>
          <a:bodyPr>
            <a:noAutofit/>
          </a:bodyPr>
          <a:lstStyle/>
          <a:p>
            <a:r>
              <a:rPr lang="ru-RU" b="1" dirty="0" err="1">
                <a:solidFill>
                  <a:schemeClr val="tx1"/>
                </a:solidFill>
              </a:rPr>
              <a:t>Букаева</a:t>
            </a:r>
            <a:r>
              <a:rPr lang="ru-RU" b="1" dirty="0">
                <a:solidFill>
                  <a:schemeClr val="tx1"/>
                </a:solidFill>
              </a:rPr>
              <a:t> Ирина Викторовна</a:t>
            </a:r>
          </a:p>
          <a:p>
            <a:r>
              <a:rPr lang="ru-RU" b="1" dirty="0">
                <a:solidFill>
                  <a:schemeClr val="tx1"/>
                </a:solidFill>
              </a:rPr>
              <a:t>специалист НМЦ ППС ГАУ ДПО «ВГАПО»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5965" y="762000"/>
            <a:ext cx="3616036" cy="53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3387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ВОЗРАСТНЫЕ ОСОБЕННОСТИ </a:t>
            </a:r>
            <a:b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b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ПРОФИЛАКТИКИ ДОРОЖНО-ТРАНСПОРТНОГО ТРАВМАТИЗМА ДЕТЕЙ И ПОДРОСТКОВ</a:t>
            </a:r>
            <a:endParaRPr lang="ru-RU" sz="2400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99164" y="484909"/>
            <a:ext cx="7883236" cy="597130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как в повседневной жизни семьи формировать навыки безопасного поведения на дороге у</a:t>
            </a: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</a:p>
          <a:p>
            <a:pPr marL="0" indent="0" algn="ctr">
              <a:buNone/>
            </a:pP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buClr>
                <a:srgbClr val="0070C0"/>
              </a:buClr>
              <a:buFont typeface="Wingdings" panose="05000000000000000000" pitchFamily="2" charset="2"/>
              <a:buChar char="ü"/>
            </a:pP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РЕБЕНКА ДОШКОЛЬНОГО      ВОЗРАСТА</a:t>
            </a:r>
          </a:p>
          <a:p>
            <a:pPr marL="0" indent="0" algn="ctr">
              <a:buClr>
                <a:srgbClr val="0070C0"/>
              </a:buClr>
              <a:buNone/>
            </a:pP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buClr>
                <a:srgbClr val="0070C0"/>
              </a:buClr>
              <a:buFont typeface="Wingdings" panose="05000000000000000000" pitchFamily="2" charset="2"/>
              <a:buChar char="ü"/>
            </a:pP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МЛАДШЕГО ШКОЛЬНИКА</a:t>
            </a:r>
          </a:p>
          <a:p>
            <a:pPr algn="ctr">
              <a:buClr>
                <a:srgbClr val="0070C0"/>
              </a:buClr>
              <a:buFont typeface="Wingdings" panose="05000000000000000000" pitchFamily="2" charset="2"/>
              <a:buChar char="ü"/>
            </a:pP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buClr>
                <a:srgbClr val="0070C0"/>
              </a:buClr>
              <a:buFont typeface="Wingdings" panose="05000000000000000000" pitchFamily="2" charset="2"/>
              <a:buChar char="ü"/>
            </a:pP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ПОДРОСТКА</a:t>
            </a:r>
          </a:p>
          <a:p>
            <a:pPr marL="0" indent="0" algn="ctr">
              <a:buNone/>
            </a:pPr>
            <a:endParaRPr lang="ru-RU" sz="3000" b="1" dirty="0">
              <a:solidFill>
                <a:schemeClr val="tx1"/>
              </a:solidFill>
            </a:endParaRPr>
          </a:p>
          <a:p>
            <a:endParaRPr lang="ru-RU" sz="30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1346" y="4225637"/>
            <a:ext cx="4281054" cy="2521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6147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19106" y="961288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br>
              <a:rPr lang="ru-RU" dirty="0"/>
            </a:br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9545285"/>
              </p:ext>
            </p:extLst>
          </p:nvPr>
        </p:nvGraphicFramePr>
        <p:xfrm>
          <a:off x="429491" y="235526"/>
          <a:ext cx="11471564" cy="64217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715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46494"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ДОШКОЛЬНЫЙ ВОЗРАСТ</a:t>
                      </a:r>
                      <a:endParaRPr lang="ru-RU" sz="2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79314">
                <a:tc>
                  <a:txBody>
                    <a:bodyPr/>
                    <a:lstStyle/>
                    <a:p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Основной механизм формирования желательного поведения и навыков – </a:t>
                      </a:r>
                      <a:r>
                        <a:rPr lang="ru-RU" sz="2200" b="1" i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подражание значимым взрослым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– поэтому </a:t>
                      </a:r>
                      <a:r>
                        <a:rPr lang="ru-RU" sz="2200" b="1" i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собственное последовательное поведение</a:t>
                      </a:r>
                      <a:r>
                        <a:rPr lang="ru-RU" sz="2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на дороге, когда вы с детьми именно этого возраста, особенно важно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09120"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Ребенок готов следовать Вашим правилам просто в силу </a:t>
                      </a:r>
                      <a:r>
                        <a:rPr lang="ru-RU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привязанности</a:t>
                      </a:r>
                    </a:p>
                    <a:p>
                      <a:r>
                        <a:rPr lang="ru-RU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ru-RU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НО!</a:t>
                      </a:r>
                      <a:r>
                        <a:rPr lang="ru-RU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Если внимания не достаточно – ребенок может добиваться его, намеренно нарушая правила)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36360">
                <a:tc>
                  <a:txBody>
                    <a:bodyPr/>
                    <a:lstStyle/>
                    <a:p>
                      <a:r>
                        <a:rPr lang="ru-RU" sz="2200" b="1" i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Кризис 3-летнего возраста («Я сам»)</a:t>
                      </a:r>
                      <a:r>
                        <a:rPr lang="ru-RU" sz="1800" i="1" baseline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: упрямство, негативизм, стремление сделать все самому и наоборот. Будьте особенно внимательны, заранее берите ребенка за руку, гуляйте дальше от дороги и т.д.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09657">
                <a:tc>
                  <a:txBody>
                    <a:bodyPr/>
                    <a:lstStyle/>
                    <a:p>
                      <a:r>
                        <a:rPr lang="ru-RU" sz="1800" b="0" i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несформированность эмоционально-волевой сферы (легкая</a:t>
                      </a:r>
                      <a:r>
                        <a:rPr lang="ru-RU" sz="1800" b="0" i="0" baseline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отвлекаемость, забывание правил)</a:t>
                      </a:r>
                      <a:r>
                        <a:rPr lang="ru-RU" sz="2200" b="1" i="1" baseline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– формируйте привычку прерывать разговор, игру, подходя к дороге     </a:t>
                      </a:r>
                      <a:endParaRPr lang="ru-RU" sz="2200" b="1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80112">
                <a:tc>
                  <a:txBody>
                    <a:bodyPr/>
                    <a:lstStyle/>
                    <a:p>
                      <a:r>
                        <a:rPr lang="ru-RU" sz="2200" b="1" i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Многократное повторение простых правил понятным ребенку языком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в соответствующих ситуациях, без долгих рассуждений и длинных причинно-следственных цепочек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28791">
                <a:tc>
                  <a:txBody>
                    <a:bodyPr/>
                    <a:lstStyle/>
                    <a:p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Пользуйтесь возможностями </a:t>
                      </a:r>
                      <a:r>
                        <a:rPr lang="ru-RU" sz="2200" b="1" i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«возраста почемучек»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: самостоятельно «добытые» знания, через собственную активную познавательную деятельность – лучше всего усваиваются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10953">
                <a:tc>
                  <a:txBody>
                    <a:bodyPr/>
                    <a:lstStyle/>
                    <a:p>
                      <a:pPr algn="ctr"/>
                      <a:r>
                        <a:rPr lang="ru-RU" sz="22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ИГРЫ, КАРТИНКИ,</a:t>
                      </a:r>
                      <a:r>
                        <a:rPr lang="ru-RU" sz="2200" b="1" i="1" baseline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ru-RU" sz="22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МУЛЬТФИЛЬМЫ, КНИГИ – </a:t>
                      </a:r>
                      <a:r>
                        <a:rPr lang="ru-RU" sz="2200" b="0" i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для</a:t>
                      </a:r>
                      <a:r>
                        <a:rPr lang="ru-RU" sz="2200" b="0" i="0" baseline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усвоения ПДД</a:t>
                      </a:r>
                      <a:endParaRPr lang="ru-RU" sz="2200" b="1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58740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19106" y="961288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br>
              <a:rPr lang="ru-RU" dirty="0"/>
            </a:br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4303816"/>
              </p:ext>
            </p:extLst>
          </p:nvPr>
        </p:nvGraphicFramePr>
        <p:xfrm>
          <a:off x="429491" y="235526"/>
          <a:ext cx="11471564" cy="66944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715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34037"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МЛАДШИЙ</a:t>
                      </a:r>
                      <a:r>
                        <a:rPr lang="ru-RU" sz="2200" b="1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2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ШКОЛЬНЫЙ ВОЗРАСТ</a:t>
                      </a:r>
                      <a:endParaRPr lang="ru-RU" sz="2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46410">
                <a:tc>
                  <a:txBody>
                    <a:bodyPr/>
                    <a:lstStyle/>
                    <a:p>
                      <a:r>
                        <a:rPr lang="ru-RU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Сохраняются плюсы предыдущего возрастного периода – ребенок по-прежнему готов следовать вашим правилам просто из любви к вам, чтобы заслужить Вашу похвалу и одобрение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74432">
                <a:tc>
                  <a:txBody>
                    <a:bodyPr/>
                    <a:lstStyle/>
                    <a:p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растет </a:t>
                      </a:r>
                      <a:r>
                        <a:rPr lang="ru-RU" sz="2200" b="1" i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способность к волевой регуляции своего поведения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, ребенок постепенно выстраивает иерархическую структуру мотивов (сначала внимательно  перейдем дорогу, потом поиграем)</a:t>
                      </a:r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07445">
                <a:tc>
                  <a:txBody>
                    <a:bodyPr/>
                    <a:lstStyle/>
                    <a:p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Ведущей деятельностью становится </a:t>
                      </a:r>
                      <a:r>
                        <a:rPr lang="ru-RU" sz="2200" b="1" i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учебная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8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т.е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ребенка можно обучать навыкам безопасного поведения на дороге, изучать с ним правила дорожного движения</a:t>
                      </a:r>
                      <a:r>
                        <a:rPr lang="ru-RU" sz="1800" baseline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b="1" i="1" baseline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НА УРОКАХ БЕЗОПАСНОСТИ ДД</a:t>
                      </a:r>
                      <a:endParaRPr lang="ru-RU" b="1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26687">
                <a:tc>
                  <a:txBody>
                    <a:bodyPr/>
                    <a:lstStyle/>
                    <a:p>
                      <a:r>
                        <a:rPr lang="ru-RU" sz="2200" b="1" i="1" baseline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  </a:t>
                      </a:r>
                      <a:r>
                        <a:rPr lang="ru-RU" sz="2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Основная задача – научить самостоятельно безопасно вести себя на дороге</a:t>
                      </a:r>
                    </a:p>
                    <a:p>
                      <a:r>
                        <a:rPr lang="ru-RU" sz="2200" b="1" i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(изучить безопасные</a:t>
                      </a:r>
                      <a:r>
                        <a:rPr lang="ru-RU" sz="2200" b="1" i="1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маршруты, по которым ребенок передвигается без взрослых)</a:t>
                      </a:r>
                      <a:endParaRPr lang="ru-RU" sz="2200" b="1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00373">
                <a:tc>
                  <a:txBody>
                    <a:bodyPr/>
                    <a:lstStyle/>
                    <a:p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Борьба мотивов: </a:t>
                      </a:r>
                      <a:r>
                        <a:rPr lang="ru-RU" sz="2200" b="1" i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опоздать или срезать по небезопасному маршруту </a:t>
                      </a:r>
                    </a:p>
                    <a:p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(собственный пример, адекватное отношение к опозданиям, учить рассчитывать время и т.д.)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08457">
                <a:tc>
                  <a:txBody>
                    <a:bodyPr/>
                    <a:lstStyle/>
                    <a:p>
                      <a:r>
                        <a:rPr lang="ru-RU" sz="2200" b="1" i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дороги во дворе, парковки тоже могут быть опасны</a:t>
                      </a:r>
                      <a:endParaRPr lang="ru-RU" sz="2200" b="1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93907">
                <a:tc>
                  <a:txBody>
                    <a:bodyPr/>
                    <a:lstStyle/>
                    <a:p>
                      <a:pPr algn="l"/>
                      <a:r>
                        <a:rPr lang="ru-RU" sz="2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Езда на велосипедах,</a:t>
                      </a:r>
                      <a:r>
                        <a:rPr lang="ru-RU" sz="2400" baseline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самокатах, роликах</a:t>
                      </a:r>
                      <a:endParaRPr lang="ru-RU" sz="2200" b="1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25477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19106" y="961288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br>
              <a:rPr lang="ru-RU" dirty="0"/>
            </a:br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8129102"/>
              </p:ext>
            </p:extLst>
          </p:nvPr>
        </p:nvGraphicFramePr>
        <p:xfrm>
          <a:off x="609600" y="287811"/>
          <a:ext cx="11166764" cy="61406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667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20556"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ПОДРОСТКОВЫЙ ВОЗРАСТ</a:t>
                      </a:r>
                      <a:endParaRPr lang="ru-RU" sz="2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0804">
                <a:tc>
                  <a:txBody>
                    <a:bodyPr/>
                    <a:lstStyle/>
                    <a:p>
                      <a:r>
                        <a:rPr lang="ru-RU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Возраст некритичного восприятия и выполнения правил прошел. Они, как и авторитет взрослых, активно подвергаются проверке, оспариваются.</a:t>
                      </a:r>
                    </a:p>
                    <a:p>
                      <a:pPr algn="ctr"/>
                      <a:r>
                        <a:rPr kumimoji="0" lang="ru-RU" sz="25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Важно</a:t>
                      </a:r>
                      <a:r>
                        <a:rPr kumimoji="0" lang="ru-RU" sz="2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:</a:t>
                      </a:r>
                      <a:endParaRPr lang="ru-RU" sz="2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56306">
                <a:tc>
                  <a:txBody>
                    <a:bodyPr/>
                    <a:lstStyle/>
                    <a:p>
                      <a:r>
                        <a:rPr lang="ru-RU" sz="2200" b="1" i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Давать понять 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(а часто прямо говорить), что когда мы настаиваем на соблюдении правил, </a:t>
                      </a:r>
                    </a:p>
                    <a:p>
                      <a:r>
                        <a:rPr lang="ru-RU" sz="2200" b="1" i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мы волнуемся за них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(а не стремимся управлять ими как маленькими)</a:t>
                      </a:r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76155">
                <a:tc>
                  <a:txBody>
                    <a:bodyPr/>
                    <a:lstStyle/>
                    <a:p>
                      <a:r>
                        <a:rPr lang="ru-RU" sz="2200" b="1" i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Пояснять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, почему эти правила оправданы, вступать в полемику, приводить аргументы, </a:t>
                      </a:r>
                      <a:r>
                        <a:rPr lang="ru-RU" sz="2200" b="1" i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позволять подросткам спорить с нами 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и учить тем самым методам</a:t>
                      </a:r>
                    </a:p>
                    <a:p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«спора, в котором рождается истина»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75152">
                <a:tc>
                  <a:txBody>
                    <a:bodyPr/>
                    <a:lstStyle/>
                    <a:p>
                      <a:r>
                        <a:rPr lang="ru-RU" sz="200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Вместе с подростками разбирать сложные, неоднозначные дорожные ситуации и на их примере повторять правила</a:t>
                      </a:r>
                      <a:endParaRPr lang="ru-RU" sz="2000" b="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0602">
                <a:tc>
                  <a:txBody>
                    <a:bodyPr/>
                    <a:lstStyle/>
                    <a:p>
                      <a:r>
                        <a:rPr lang="ru-RU" sz="2000" b="1" i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Обсуждать ситуации, когда мы, взрослые, сами нарушаем ПДД</a:t>
                      </a:r>
                      <a:endParaRPr lang="ru-RU" sz="2000" b="1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294794">
                <a:tc>
                  <a:txBody>
                    <a:bodyPr/>
                    <a:lstStyle/>
                    <a:p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Обеспечить возможности для занятий по интересам во внеурочное время (для реализации потребностей в общении, самореализации, положительных эмоциях, </a:t>
                      </a:r>
                      <a:r>
                        <a:rPr lang="ru-RU" sz="1800" b="1" i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чтобы подростки не искали этого в рискованных формах поведения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, в том числе не гоняли по дорогам на велосипедах, самокатах, мопедах, а иногда и родительских машинах)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284517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3843709"/>
              </p:ext>
            </p:extLst>
          </p:nvPr>
        </p:nvGraphicFramePr>
        <p:xfrm>
          <a:off x="789708" y="193964"/>
          <a:ext cx="10834256" cy="63625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532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810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09574">
                <a:tc gridSpan="2">
                  <a:txBody>
                    <a:bodyPr/>
                    <a:lstStyle/>
                    <a:p>
                      <a:pPr marL="457200" indent="4572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НЕСОВЕРШЕННОЛЕТНИЕ УЧАСТНИКИ ДОРОЖНОГО ДВИЖЕНИЯ</a:t>
                      </a: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ПЕШЕХОДЫ, ПАССАЖИРЫ, ВЕЛОСИПЕДИСТЫ (ВОДИТЕЛИ САМОКАТОВ И Т.Д.)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59833">
                <a:tc>
                  <a:txBody>
                    <a:bodyPr/>
                    <a:lstStyle/>
                    <a:p>
                      <a:pPr marL="457200" indent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 u="sng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Прием «Взгляд с водительского места»</a:t>
                      </a:r>
                    </a:p>
                    <a:p>
                      <a:pPr marL="457200" indent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 u="sng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(как видит пешеходов водитель)</a:t>
                      </a:r>
                      <a:endParaRPr lang="ru-RU" sz="2000" u="sng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457200" indent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 комментирование дорожных ситуаций при езде в машине, общественном транспорте;</a:t>
                      </a:r>
                    </a:p>
                    <a:p>
                      <a:pPr marL="457200" indent="457200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 первый опыт вождения (детских машинок, велосипедов, самокатов)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7364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Правила безопасной езды на велосипедах, самокатах, роликах и т.д.</a:t>
                      </a:r>
                      <a:endParaRPr kumimoji="0" lang="ru-RU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19463">
                <a:tc>
                  <a:txBody>
                    <a:bodyPr/>
                    <a:lstStyle/>
                    <a:p>
                      <a:pPr algn="ctr"/>
                      <a:endParaRPr lang="ru-RU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Что можно и чего нельзя делать, будучи пассажиром в машине, общественном транспорте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8838" y="1384931"/>
            <a:ext cx="3554125" cy="199031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5004" y="3527283"/>
            <a:ext cx="2916816" cy="164170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83235" y="5168985"/>
            <a:ext cx="3172691" cy="1373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8543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3641525"/>
              </p:ext>
            </p:extLst>
          </p:nvPr>
        </p:nvGraphicFramePr>
        <p:xfrm>
          <a:off x="3325090" y="775857"/>
          <a:ext cx="8104909" cy="56782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049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354281">
                <a:tc>
                  <a:txBody>
                    <a:bodyPr/>
                    <a:lstStyle/>
                    <a:p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Не использовать наушники на улице, </a:t>
                      </a:r>
                    </a:p>
                    <a:p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не пользоваться телефоном «на ходу» и особенно у проезжей части!</a:t>
                      </a:r>
                      <a:endParaRPr lang="ru-RU" sz="2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54281">
                <a:tc>
                  <a:txBody>
                    <a:bodyPr/>
                    <a:lstStyle/>
                    <a:p>
                      <a:endParaRPr lang="ru-RU" sz="20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ru-RU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Важно, чтобы ребенок выходил из дома в спокойном состоянии, тогда он лучше ориентируется, внимательнее на дороге, более сосредоточен, оценивая окружающую обстановку!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54281">
                <a:tc>
                  <a:txBody>
                    <a:bodyPr/>
                    <a:lstStyle/>
                    <a:p>
                      <a:endParaRPr lang="ru-RU" sz="20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ru-RU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Воспитывать осторожность на дороге, не провоцируя развитие тревожности и неврозов!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54281">
                <a:tc>
                  <a:txBody>
                    <a:bodyPr/>
                    <a:lstStyle/>
                    <a:p>
                      <a:endParaRPr lang="ru-RU" sz="20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ru-RU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Фоном всех наших «наставительных бесед» должны быть любовь, забота, доверие – тогда дети и подростки нас слышат и воспринимают! 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063" y="1136075"/>
            <a:ext cx="2857500" cy="16002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759" y="3103417"/>
            <a:ext cx="2877432" cy="2563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9617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200" dirty="0">
                <a:solidFill>
                  <a:schemeClr val="tx1"/>
                </a:solidFill>
              </a:rPr>
              <a:t>Научно-методический центр психолого-педагогического сопровождения ГАУ ДПО «ВГАПО»</a:t>
            </a:r>
            <a:br>
              <a:rPr lang="ru-RU" sz="2200" dirty="0">
                <a:solidFill>
                  <a:schemeClr val="tx1"/>
                </a:solidFill>
              </a:rPr>
            </a:br>
            <a:br>
              <a:rPr lang="ru-RU" sz="2200" dirty="0">
                <a:solidFill>
                  <a:schemeClr val="tx1"/>
                </a:solidFill>
              </a:rPr>
            </a:br>
            <a:br>
              <a:rPr lang="ru-RU" sz="2200" dirty="0">
                <a:solidFill>
                  <a:schemeClr val="tx1"/>
                </a:solidFill>
              </a:rPr>
            </a:br>
            <a:br>
              <a:rPr lang="ru-RU" sz="2200" dirty="0">
                <a:solidFill>
                  <a:schemeClr val="tx1"/>
                </a:solidFill>
              </a:rPr>
            </a:br>
            <a:r>
              <a:rPr lang="ru-RU" sz="2500" b="1" dirty="0">
                <a:solidFill>
                  <a:schemeClr val="tx1"/>
                </a:solidFill>
              </a:rPr>
              <a:t>Тел</a:t>
            </a:r>
            <a:r>
              <a:rPr lang="ru-RU" sz="2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8(8442) 60-66-22</a:t>
            </a:r>
            <a:br>
              <a:rPr lang="ru-RU" sz="2500" dirty="0">
                <a:solidFill>
                  <a:schemeClr val="tx1"/>
                </a:solidFill>
              </a:rPr>
            </a:br>
            <a:br>
              <a:rPr lang="ru-RU" sz="2500" dirty="0">
                <a:solidFill>
                  <a:schemeClr val="tx1"/>
                </a:solidFill>
              </a:rPr>
            </a:br>
            <a:r>
              <a:rPr lang="ru-RU" sz="2800" dirty="0">
                <a:solidFill>
                  <a:schemeClr val="tx1"/>
                </a:solidFill>
              </a:rPr>
              <a:t>respsi@mail.ru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marL="0" indent="0" algn="ctr">
              <a:buNone/>
            </a:pPr>
            <a:r>
              <a:rPr lang="ru-RU" sz="6000" b="1" dirty="0">
                <a:solidFill>
                  <a:srgbClr val="FF0000"/>
                </a:solidFill>
                <a:latin typeface="Calibri"/>
                <a:ea typeface="+mj-ea"/>
                <a:cs typeface="+mj-cs"/>
              </a:rPr>
              <a:t>Спасибо</a:t>
            </a:r>
          </a:p>
          <a:p>
            <a:pPr marL="0" indent="0" algn="ctr">
              <a:buNone/>
            </a:pPr>
            <a:endParaRPr lang="ru-RU" b="1" dirty="0">
              <a:solidFill>
                <a:srgbClr val="FF0000"/>
              </a:solidFill>
              <a:latin typeface="Calibri"/>
              <a:ea typeface="+mj-ea"/>
              <a:cs typeface="+mj-cs"/>
            </a:endParaRPr>
          </a:p>
          <a:p>
            <a:pPr marL="0" indent="0" algn="ctr">
              <a:buNone/>
            </a:pPr>
            <a:r>
              <a:rPr lang="ru-RU" sz="6000" b="1" dirty="0">
                <a:solidFill>
                  <a:srgbClr val="FF0000"/>
                </a:solidFill>
                <a:latin typeface="Calibri"/>
                <a:ea typeface="+mj-ea"/>
                <a:cs typeface="+mj-cs"/>
              </a:rPr>
              <a:t>за внимание!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59853458"/>
      </p:ext>
    </p:extLst>
  </p:cSld>
  <p:clrMapOvr>
    <a:masterClrMapping/>
  </p:clrMapOvr>
</p:sld>
</file>

<file path=ppt/theme/theme1.xml><?xml version="1.0" encoding="utf-8"?>
<a:theme xmlns:a="http://schemas.openxmlformats.org/drawingml/2006/main" name="Рама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TM03457475[[fn=Рамка]]</Template>
  <TotalTime>398</TotalTime>
  <Words>674</Words>
  <Application>Microsoft Office PowerPoint</Application>
  <PresentationFormat>Широкоэкранный</PresentationFormat>
  <Paragraphs>66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Рама</vt:lpstr>
      <vt:lpstr>    ГАУ ДПО «ВГАПО» Научно-методический центр психолого-педагогического сопровождения   Психологические аспекты формирования основ безопасного поведения несовершеннолетних на дороге</vt:lpstr>
      <vt:lpstr>ВОЗРАСТНЫЕ ОСОБЕННОСТИ   ПРОФИЛАКТИКИ ДОРОЖНО-ТРАНСПОРТНОГО ТРАВМАТИЗМА ДЕТЕЙ И ПОДРОСТКОВ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Научно-методический центр психолого-педагогического сопровождения ГАУ ДПО «ВГАПО»    Тел. 8(8442) 60-66-22  respsi@mail.ru</vt:lpstr>
    </vt:vector>
  </TitlesOfParts>
  <Company>sborka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office</dc:creator>
  <cp:lastModifiedBy>Неизвестный пользователь</cp:lastModifiedBy>
  <cp:revision>37</cp:revision>
  <dcterms:created xsi:type="dcterms:W3CDTF">2023-02-06T09:28:41Z</dcterms:created>
  <dcterms:modified xsi:type="dcterms:W3CDTF">2023-09-21T06:43:58Z</dcterms:modified>
</cp:coreProperties>
</file>